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–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–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–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–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ABFCF23-3B69-468F-B69F-88F6DE6A72F2}" styleName="Medium Style 1 –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284" autoAdjust="0"/>
    <p:restoredTop sz="94598" autoAdjust="0"/>
  </p:normalViewPr>
  <p:slideViewPr>
    <p:cSldViewPr>
      <p:cViewPr varScale="1">
        <p:scale>
          <a:sx n="47" d="100"/>
          <a:sy n="47" d="100"/>
        </p:scale>
        <p:origin x="2572" y="4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51591-1BB5-4271-B612-0B60E51433C5}" type="datetimeFigureOut">
              <a:rPr lang="en-IE" smtClean="0"/>
              <a:t>23/05/2023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2F8C8C-1256-4A20-8865-6DC6AB76774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25709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2F8C8C-1256-4A20-8865-6DC6AB767743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50849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E14C-BB2E-4ED2-92DB-17BD94D9812E}" type="datetimeFigureOut">
              <a:rPr lang="en-IE" smtClean="0"/>
              <a:t>23/05/2023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B9FFC-C098-4D82-AFB7-990DD50B574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30741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E14C-BB2E-4ED2-92DB-17BD94D9812E}" type="datetimeFigureOut">
              <a:rPr lang="en-IE" smtClean="0"/>
              <a:t>23/05/2023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B9FFC-C098-4D82-AFB7-990DD50B574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91330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E14C-BB2E-4ED2-92DB-17BD94D9812E}" type="datetimeFigureOut">
              <a:rPr lang="en-IE" smtClean="0"/>
              <a:t>23/05/2023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B9FFC-C098-4D82-AFB7-990DD50B574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11586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E14C-BB2E-4ED2-92DB-17BD94D9812E}" type="datetimeFigureOut">
              <a:rPr lang="en-IE" smtClean="0"/>
              <a:t>23/05/2023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B9FFC-C098-4D82-AFB7-990DD50B574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7939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E14C-BB2E-4ED2-92DB-17BD94D9812E}" type="datetimeFigureOut">
              <a:rPr lang="en-IE" smtClean="0"/>
              <a:t>23/05/2023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B9FFC-C098-4D82-AFB7-990DD50B574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21489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E14C-BB2E-4ED2-92DB-17BD94D9812E}" type="datetimeFigureOut">
              <a:rPr lang="en-IE" smtClean="0"/>
              <a:t>23/05/2023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B9FFC-C098-4D82-AFB7-990DD50B574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07724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E14C-BB2E-4ED2-92DB-17BD94D9812E}" type="datetimeFigureOut">
              <a:rPr lang="en-IE" smtClean="0"/>
              <a:t>23/05/2023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B9FFC-C098-4D82-AFB7-990DD50B574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8676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E14C-BB2E-4ED2-92DB-17BD94D9812E}" type="datetimeFigureOut">
              <a:rPr lang="en-IE" smtClean="0"/>
              <a:t>23/05/2023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B9FFC-C098-4D82-AFB7-990DD50B574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32607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E14C-BB2E-4ED2-92DB-17BD94D9812E}" type="datetimeFigureOut">
              <a:rPr lang="en-IE" smtClean="0"/>
              <a:t>23/05/2023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B9FFC-C098-4D82-AFB7-990DD50B574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08031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E14C-BB2E-4ED2-92DB-17BD94D9812E}" type="datetimeFigureOut">
              <a:rPr lang="en-IE" smtClean="0"/>
              <a:t>23/05/2023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B9FFC-C098-4D82-AFB7-990DD50B574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32015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E14C-BB2E-4ED2-92DB-17BD94D9812E}" type="datetimeFigureOut">
              <a:rPr lang="en-IE" smtClean="0"/>
              <a:t>23/05/2023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B9FFC-C098-4D82-AFB7-990DD50B574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5187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9E14C-BB2E-4ED2-92DB-17BD94D9812E}" type="datetimeFigureOut">
              <a:rPr lang="en-IE" smtClean="0"/>
              <a:t>23/05/2023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B9FFC-C098-4D82-AFB7-990DD50B574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1529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gif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16" y="32296"/>
            <a:ext cx="6858001" cy="1388537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br>
              <a:rPr lang="en-US" sz="2000" dirty="0">
                <a:solidFill>
                  <a:schemeClr val="tx2">
                    <a:lumMod val="40000"/>
                    <a:lumOff val="60000"/>
                  </a:schemeClr>
                </a:solidFill>
                <a:highlight>
                  <a:srgbClr val="000080"/>
                </a:highlight>
                <a:ea typeface="Times New Roman"/>
                <a:cs typeface="Times New Roman"/>
              </a:rPr>
            </a:br>
            <a:br>
              <a:rPr lang="en-US" sz="2000" dirty="0">
                <a:solidFill>
                  <a:schemeClr val="tx2">
                    <a:lumMod val="40000"/>
                    <a:lumOff val="60000"/>
                  </a:schemeClr>
                </a:solidFill>
                <a:highlight>
                  <a:srgbClr val="000080"/>
                </a:highlight>
                <a:ea typeface="Times New Roman"/>
                <a:cs typeface="Times New Roman"/>
              </a:rPr>
            </a:br>
            <a:r>
              <a:rPr lang="en-US" sz="2200" dirty="0">
                <a:solidFill>
                  <a:schemeClr val="tx2">
                    <a:lumMod val="40000"/>
                    <a:lumOff val="60000"/>
                  </a:schemeClr>
                </a:solidFill>
                <a:highlight>
                  <a:srgbClr val="000080"/>
                </a:highlight>
                <a:ea typeface="Times New Roman"/>
                <a:cs typeface="Times New Roman"/>
              </a:rPr>
              <a:t>Child Friendly Safeguarding Statement</a:t>
            </a:r>
            <a:br>
              <a:rPr lang="en-US" sz="2200" dirty="0">
                <a:solidFill>
                  <a:schemeClr val="tx2">
                    <a:lumMod val="40000"/>
                    <a:lumOff val="60000"/>
                  </a:schemeClr>
                </a:solidFill>
                <a:highlight>
                  <a:srgbClr val="000080"/>
                </a:highlight>
                <a:ea typeface="Times New Roman"/>
                <a:cs typeface="Times New Roman"/>
              </a:rPr>
            </a:br>
            <a:r>
              <a:rPr lang="en-US" sz="2200" dirty="0">
                <a:solidFill>
                  <a:schemeClr val="tx2">
                    <a:lumMod val="40000"/>
                    <a:lumOff val="60000"/>
                  </a:schemeClr>
                </a:solidFill>
                <a:highlight>
                  <a:srgbClr val="000080"/>
                </a:highlight>
                <a:ea typeface="Times New Roman"/>
                <a:cs typeface="Times New Roman"/>
              </a:rPr>
              <a:t>Lucena Clinic CAMHS</a:t>
            </a:r>
            <a:br>
              <a:rPr lang="en-US" sz="2000" dirty="0">
                <a:solidFill>
                  <a:schemeClr val="tx2">
                    <a:lumMod val="40000"/>
                    <a:lumOff val="60000"/>
                  </a:schemeClr>
                </a:solidFill>
                <a:highlight>
                  <a:srgbClr val="000080"/>
                </a:highlight>
                <a:ea typeface="Times New Roman"/>
                <a:cs typeface="Times New Roman"/>
              </a:rPr>
            </a:br>
            <a:br>
              <a:rPr lang="en-US" sz="2000" b="1" u="sng" dirty="0">
                <a:solidFill>
                  <a:schemeClr val="bg1"/>
                </a:solidFill>
                <a:highlight>
                  <a:srgbClr val="000080"/>
                </a:highlight>
                <a:ea typeface="Times New Roman"/>
                <a:cs typeface="Times New Roman"/>
              </a:rPr>
            </a:br>
            <a:endParaRPr lang="en-IE" b="1" dirty="0">
              <a:solidFill>
                <a:schemeClr val="bg1"/>
              </a:solidFill>
              <a:highlight>
                <a:srgbClr val="000080"/>
              </a:highligh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0848" y="2195736"/>
            <a:ext cx="4699816" cy="954107"/>
          </a:xfrm>
          <a:solidFill>
            <a:schemeClr val="accent5">
              <a:lumMod val="20000"/>
              <a:lumOff val="80000"/>
            </a:schemeClr>
          </a:solidFill>
          <a:ln w="28575"/>
          <a:effectLst>
            <a:innerShdw blurRad="63500" dist="50800" dir="18900000">
              <a:prstClr val="black">
                <a:alpha val="50000"/>
              </a:prstClr>
            </a:innerShdw>
            <a:softEdge rad="1270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US" sz="2000" b="1" dirty="0">
                <a:solidFill>
                  <a:schemeClr val="tx1"/>
                </a:solidFill>
                <a:ea typeface="Times New Roman"/>
                <a:cs typeface="Times New Roman"/>
              </a:rPr>
              <a:t>Safeguarding is what we do to keep you safe and protect you from harm/abuse.</a:t>
            </a:r>
          </a:p>
          <a:p>
            <a:pPr>
              <a:spcBef>
                <a:spcPts val="0"/>
              </a:spcBef>
            </a:pPr>
            <a:r>
              <a:rPr lang="en-US" sz="2000" b="1" dirty="0">
                <a:solidFill>
                  <a:schemeClr val="tx1"/>
                </a:solidFill>
                <a:ea typeface="Times New Roman"/>
                <a:cs typeface="Times New Roman"/>
              </a:rPr>
              <a:t>All children need to be safe.</a:t>
            </a:r>
          </a:p>
          <a:p>
            <a:pPr algn="l">
              <a:spcBef>
                <a:spcPts val="0"/>
              </a:spcBef>
            </a:pPr>
            <a:endParaRPr lang="en-IE" sz="1100" dirty="0">
              <a:solidFill>
                <a:schemeClr val="tx1"/>
              </a:solidFill>
            </a:endParaRPr>
          </a:p>
          <a:p>
            <a:pPr lvl="0" algn="l">
              <a:spcBef>
                <a:spcPts val="0"/>
              </a:spcBef>
            </a:pPr>
            <a:endParaRPr lang="en-US" sz="1200" b="1" dirty="0">
              <a:solidFill>
                <a:schemeClr val="tx1"/>
              </a:solidFill>
              <a:ea typeface="Times New Roman"/>
              <a:cs typeface="Times New Roman"/>
            </a:endParaRPr>
          </a:p>
          <a:p>
            <a:pPr lvl="0" algn="l">
              <a:spcBef>
                <a:spcPts val="0"/>
              </a:spcBef>
            </a:pPr>
            <a:endParaRPr lang="en-US" sz="1200" b="1" dirty="0">
              <a:solidFill>
                <a:schemeClr val="tx1"/>
              </a:solidFill>
              <a:ea typeface="Times New Roman"/>
              <a:cs typeface="Times New Roman"/>
            </a:endParaRPr>
          </a:p>
          <a:p>
            <a:pPr lvl="0" algn="l">
              <a:spcBef>
                <a:spcPts val="0"/>
              </a:spcBef>
            </a:pPr>
            <a:endParaRPr lang="en-US" sz="1200" b="1" dirty="0">
              <a:solidFill>
                <a:schemeClr val="tx1"/>
              </a:solidFill>
              <a:ea typeface="Times New Roman"/>
              <a:cs typeface="Times New Roman"/>
            </a:endParaRPr>
          </a:p>
          <a:p>
            <a:pPr lvl="0" algn="l">
              <a:spcBef>
                <a:spcPts val="0"/>
              </a:spcBef>
            </a:pPr>
            <a:endParaRPr lang="en-US" sz="1200" b="1" dirty="0">
              <a:solidFill>
                <a:schemeClr val="tx1"/>
              </a:solidFill>
              <a:ea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6199" y="1428299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b="1" dirty="0">
                <a:solidFill>
                  <a:schemeClr val="tx2"/>
                </a:solidFill>
                <a:ea typeface="Times New Roman"/>
                <a:cs typeface="Times New Roman"/>
              </a:rPr>
              <a:t>The </a:t>
            </a:r>
            <a:r>
              <a:rPr lang="en-IE" b="1" dirty="0">
                <a:solidFill>
                  <a:schemeClr val="tx2"/>
                </a:solidFill>
                <a:ea typeface="Times New Roman"/>
                <a:cs typeface="Times New Roman"/>
              </a:rPr>
              <a:t>safety and well being of you and all children is really important to all staff in Lucena Clinic CAMHS.</a:t>
            </a: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153" y="5711690"/>
            <a:ext cx="1122248" cy="4444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6199" y="5779293"/>
            <a:ext cx="1429174" cy="138499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dirty="0">
                <a:solidFill>
                  <a:srgbClr val="002060"/>
                </a:solidFill>
              </a:rPr>
              <a:t>A staff member can help you if you do not feel safe.</a:t>
            </a:r>
          </a:p>
          <a:p>
            <a:pPr algn="ctr"/>
            <a:endParaRPr lang="en-IE" sz="1400" dirty="0">
              <a:solidFill>
                <a:srgbClr val="002060"/>
              </a:solidFill>
            </a:endParaRPr>
          </a:p>
          <a:p>
            <a:pPr algn="ctr"/>
            <a:r>
              <a:rPr lang="en-IE" sz="1400" dirty="0">
                <a:solidFill>
                  <a:srgbClr val="002060"/>
                </a:solidFill>
              </a:rPr>
              <a:t>It is OK to tell us.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85302" y="5779293"/>
            <a:ext cx="1610672" cy="138499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dirty="0">
                <a:solidFill>
                  <a:srgbClr val="002060"/>
                </a:solidFill>
              </a:rPr>
              <a:t>Your safety is important. Your voice will be heard.</a:t>
            </a:r>
          </a:p>
          <a:p>
            <a:pPr algn="ctr"/>
            <a:endParaRPr lang="en-IE" sz="1400" dirty="0">
              <a:solidFill>
                <a:srgbClr val="002060"/>
              </a:solidFill>
            </a:endParaRPr>
          </a:p>
          <a:p>
            <a:pPr algn="ctr"/>
            <a:r>
              <a:rPr lang="en-IE" sz="1400" dirty="0">
                <a:solidFill>
                  <a:srgbClr val="002060"/>
                </a:solidFill>
              </a:rPr>
              <a:t>We are here to listen.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84643" y="5779293"/>
            <a:ext cx="1640420" cy="138499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dirty="0">
                <a:solidFill>
                  <a:srgbClr val="002060"/>
                </a:solidFill>
              </a:rPr>
              <a:t>If you are worried about yourself or someone else you can tell us. </a:t>
            </a:r>
          </a:p>
          <a:p>
            <a:pPr algn="ctr"/>
            <a:endParaRPr lang="en-IE" sz="1400" dirty="0">
              <a:solidFill>
                <a:srgbClr val="002060"/>
              </a:solidFill>
            </a:endParaRPr>
          </a:p>
          <a:p>
            <a:pPr algn="ctr"/>
            <a:r>
              <a:rPr lang="en-IE" sz="1400" dirty="0">
                <a:solidFill>
                  <a:srgbClr val="002060"/>
                </a:solidFill>
              </a:rPr>
              <a:t>We will help.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89958" y="6210181"/>
            <a:ext cx="1462637" cy="95410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dirty="0">
                <a:solidFill>
                  <a:srgbClr val="002060"/>
                </a:solidFill>
              </a:rPr>
              <a:t>We have policies and procedures to keep children safe.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613" y="7118968"/>
            <a:ext cx="685800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Confidentiality: means we will not share your personal information outside the service. What you tell us will be kept safe unless:</a:t>
            </a:r>
          </a:p>
          <a:p>
            <a:pPr algn="ctr"/>
            <a:r>
              <a:rPr lang="en-IE" sz="1400" b="1" i="1" dirty="0">
                <a:solidFill>
                  <a:schemeClr val="accent1">
                    <a:lumMod val="75000"/>
                  </a:schemeClr>
                </a:solidFill>
                <a:latin typeface="Verdana Pro Black" panose="020B0604020202020204" pitchFamily="34" charset="0"/>
              </a:rPr>
              <a:t>Someone is hurting you</a:t>
            </a:r>
          </a:p>
          <a:p>
            <a:pPr algn="ctr"/>
            <a:r>
              <a:rPr lang="en-IE" sz="1400" b="1" i="1" dirty="0">
                <a:solidFill>
                  <a:schemeClr val="accent1">
                    <a:lumMod val="75000"/>
                  </a:schemeClr>
                </a:solidFill>
                <a:latin typeface="Verdana Pro Black" panose="020B0604020202020204" pitchFamily="34" charset="0"/>
              </a:rPr>
              <a:t>You are hurting yourself </a:t>
            </a:r>
          </a:p>
          <a:p>
            <a:pPr algn="ctr"/>
            <a:r>
              <a:rPr lang="en-IE" sz="1400" b="1" i="1" dirty="0">
                <a:solidFill>
                  <a:schemeClr val="accent1">
                    <a:lumMod val="75000"/>
                  </a:schemeClr>
                </a:solidFill>
                <a:latin typeface="Verdana Pro Black" panose="020B0604020202020204" pitchFamily="34" charset="0"/>
              </a:rPr>
              <a:t>You want to hurt someone</a:t>
            </a:r>
          </a:p>
          <a:p>
            <a:pPr algn="ctr"/>
            <a:endParaRPr lang="en-GB" sz="1400" dirty="0">
              <a:solidFill>
                <a:srgbClr val="0070C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42740" y="8606090"/>
            <a:ext cx="6579864" cy="502414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sz="1600" dirty="0"/>
              <a:t>Designated Liaison Person: Mary McNamara 01 2866886</a:t>
            </a:r>
          </a:p>
          <a:p>
            <a:r>
              <a:rPr lang="en-IE" sz="1600" dirty="0"/>
              <a:t>The Complaints Officer: Sarah A Donnelly  01 4923596/0404 25591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02F6F34-29D3-97E8-E664-3D1A50EA665D}"/>
              </a:ext>
            </a:extLst>
          </p:cNvPr>
          <p:cNvSpPr txBox="1"/>
          <p:nvPr/>
        </p:nvSpPr>
        <p:spPr>
          <a:xfrm>
            <a:off x="87677" y="8296671"/>
            <a:ext cx="65798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solidFill>
                  <a:schemeClr val="accent1">
                    <a:lumMod val="75000"/>
                  </a:schemeClr>
                </a:solidFill>
                <a:latin typeface="Verdana Pro Black" panose="020B0A04030504040204" pitchFamily="34" charset="0"/>
              </a:rPr>
              <a:t>If we have to share information we will always tell you first.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1D2481E-09F6-4D4D-57E4-1A287A6087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974" y="277402"/>
            <a:ext cx="609600" cy="6096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224EDB9-3221-3DBA-7631-EEF3D3CEC5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42" y="15113"/>
            <a:ext cx="1323134" cy="1388536"/>
          </a:xfrm>
          <a:prstGeom prst="rect">
            <a:avLst/>
          </a:prstGeom>
        </p:spPr>
      </p:pic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72462EBB-A361-DDDB-BDB0-DA10F4EBC4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870487"/>
              </p:ext>
            </p:extLst>
          </p:nvPr>
        </p:nvGraphicFramePr>
        <p:xfrm>
          <a:off x="16916" y="3225453"/>
          <a:ext cx="6841083" cy="2198434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1710271">
                  <a:extLst>
                    <a:ext uri="{9D8B030D-6E8A-4147-A177-3AD203B41FA5}">
                      <a16:colId xmlns:a16="http://schemas.microsoft.com/office/drawing/2014/main" val="3304440732"/>
                    </a:ext>
                  </a:extLst>
                </a:gridCol>
                <a:gridCol w="1788058">
                  <a:extLst>
                    <a:ext uri="{9D8B030D-6E8A-4147-A177-3AD203B41FA5}">
                      <a16:colId xmlns:a16="http://schemas.microsoft.com/office/drawing/2014/main" val="669989522"/>
                    </a:ext>
                  </a:extLst>
                </a:gridCol>
                <a:gridCol w="1632483">
                  <a:extLst>
                    <a:ext uri="{9D8B030D-6E8A-4147-A177-3AD203B41FA5}">
                      <a16:colId xmlns:a16="http://schemas.microsoft.com/office/drawing/2014/main" val="1550444352"/>
                    </a:ext>
                  </a:extLst>
                </a:gridCol>
                <a:gridCol w="1710271">
                  <a:extLst>
                    <a:ext uri="{9D8B030D-6E8A-4147-A177-3AD203B41FA5}">
                      <a16:colId xmlns:a16="http://schemas.microsoft.com/office/drawing/2014/main" val="1435386110"/>
                    </a:ext>
                  </a:extLst>
                </a:gridCol>
              </a:tblGrid>
              <a:tr h="11746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E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E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E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E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5599200"/>
                  </a:ext>
                </a:extLst>
              </a:tr>
              <a:tr h="8901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 b="1" dirty="0">
                          <a:effectLst/>
                        </a:rPr>
                        <a:t>A child means under the age of 18.</a:t>
                      </a:r>
                      <a:endParaRPr lang="en-I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 b="1" dirty="0">
                          <a:effectLst/>
                        </a:rPr>
                        <a:t>Children need the right help at the right time when they do not feel safe.</a:t>
                      </a:r>
                      <a:endParaRPr lang="en-I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 b="1" dirty="0">
                          <a:effectLst/>
                        </a:rPr>
                        <a:t>Harm/abuse can happen anywhere.</a:t>
                      </a:r>
                      <a:endParaRPr lang="en-I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400" b="1" dirty="0">
                          <a:effectLst/>
                        </a:rPr>
                        <a:t>We are all responsible for keeping you and others safe. </a:t>
                      </a:r>
                      <a:endParaRPr lang="en-I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311469"/>
                  </a:ext>
                </a:extLst>
              </a:tr>
            </a:tbl>
          </a:graphicData>
        </a:graphic>
      </p:graphicFrame>
      <p:pic>
        <p:nvPicPr>
          <p:cNvPr id="33" name="Picture 32">
            <a:extLst>
              <a:ext uri="{FF2B5EF4-FFF2-40B4-BE49-F238E27FC236}">
                <a16:creationId xmlns:a16="http://schemas.microsoft.com/office/drawing/2014/main" id="{CB8C9C14-CDEC-7A09-2C9A-1E0C8F20E3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664" y="3275856"/>
            <a:ext cx="1127760" cy="112776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687876D-0E01-B2B0-7FD9-D94B9625B1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7664" y="3275856"/>
            <a:ext cx="1417320" cy="112776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8CAE505-D72B-4B35-5293-6A251B6527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14348" y="3347864"/>
            <a:ext cx="1226820" cy="103632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CB9170A-7BF2-3FB3-AD51-0F6527EDFE7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12824" y="3275856"/>
            <a:ext cx="1112520" cy="111252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AA6E8FD6-BA5A-3084-956D-5339CE7BD410}"/>
              </a:ext>
            </a:extLst>
          </p:cNvPr>
          <p:cNvSpPr txBox="1"/>
          <p:nvPr/>
        </p:nvSpPr>
        <p:spPr>
          <a:xfrm>
            <a:off x="368680" y="1034316"/>
            <a:ext cx="61566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i="1" dirty="0">
                <a:solidFill>
                  <a:schemeClr val="bg1"/>
                </a:solidFill>
              </a:rPr>
              <a:t>Hospitality • Compassion • Respect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31613E9D-C508-5E3B-5288-94E91FEAF139}"/>
              </a:ext>
            </a:extLst>
          </p:cNvPr>
          <p:cNvSpPr/>
          <p:nvPr/>
        </p:nvSpPr>
        <p:spPr>
          <a:xfrm>
            <a:off x="1" y="2054272"/>
            <a:ext cx="2060848" cy="1075212"/>
          </a:xfrm>
          <a:prstGeom prst="wedgeEllipseCallout">
            <a:avLst>
              <a:gd name="adj1" fmla="val 61207"/>
              <a:gd name="adj2" fmla="val -3851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800" dirty="0"/>
              <a:t>What does </a:t>
            </a:r>
            <a:r>
              <a:rPr lang="en-IE" sz="1800" b="1" i="1" dirty="0"/>
              <a:t>Safeguarding </a:t>
            </a:r>
            <a:r>
              <a:rPr lang="en-IE" sz="1800" dirty="0"/>
              <a:t>mean?</a:t>
            </a:r>
          </a:p>
        </p:txBody>
      </p:sp>
      <p:pic>
        <p:nvPicPr>
          <p:cNvPr id="1027" name="Picture 3" descr="C:\Users\nolane\AppData\Local\Microsoft\Windows\INetCache\IE\LOMGWQVL\7iao5rp6T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005" y="1331640"/>
            <a:ext cx="1007353" cy="85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0E047E-F807-B576-C422-E0CCCB47C01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25064" y="7423843"/>
            <a:ext cx="1583536" cy="118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522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24893</TotalTime>
  <Words>244</Words>
  <Application>Microsoft Office PowerPoint</Application>
  <PresentationFormat>On-screen Show (4:3)</PresentationFormat>
  <Paragraphs>34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Verdana Pro Black</vt:lpstr>
      <vt:lpstr>Office Theme</vt:lpstr>
      <vt:lpstr>  Child Friendly Safeguarding Statement Lucena Clinic CAMHS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Child Safeguarding Statement Lucena Clinic Services                                         What you need to know?</dc:title>
  <dc:creator>Emma Nolan</dc:creator>
  <cp:lastModifiedBy>Mary McNamara</cp:lastModifiedBy>
  <cp:revision>14</cp:revision>
  <dcterms:created xsi:type="dcterms:W3CDTF">2020-10-02T14:31:01Z</dcterms:created>
  <dcterms:modified xsi:type="dcterms:W3CDTF">2023-05-23T16:10:32Z</dcterms:modified>
</cp:coreProperties>
</file>